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uxrOnxNrQ0c5K8saM5RMm0YAT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4a49fbdc9_4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54a49fbdc9_4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54a49fbdc9_4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4a49fbdc9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54a49fbdc9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54a49fbdc9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4a49fbdc9_4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54a49fbdc9_4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54a49fbdc9_4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a49fbdc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54a49fbdc9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4a49fbdc9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4a49fbdc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54a49fbdc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54a49fbdc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4a49fbdc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54a49fbdc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54a49fbdc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4a49fbdc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54a49fbdc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54a49fbdc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4a49fbdc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54a49fbdc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54a49fbdc9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4a49fbdc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54a49fbdc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54a49fbdc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4a49fbdc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54a49fbdc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54a49fbdc9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4a49fbdc9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54a49fbdc9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54a49fbdc9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4a49fbdc9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54a49fbdc9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54a49fbdc9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4a49fbdc9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354a49fbdc9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54a49fbdc9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4a49fbdc9_3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4a49fbdc9_3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54a49fbdc9_3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4a49fbdc9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54a49fbdc9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54a49fbdc9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4a49fbdc9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4a49fbdc9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54a49fbdc9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4a49fbdc9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4a49fbdc9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54a49fbdc9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4a49fbdc9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4a49fbdc9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54a49fbdc9_1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4a49fbdc9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4a49fbdc9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54a49fbdc9_1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4a49fbdc9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54a49fbdc9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54a49fbdc9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4a49fbdc9_4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54a49fbdc9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54a49fbdc9_4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4a49fbdc9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4a49fbdc9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54a49fbdc9_1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a49fbdc9_1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4a49fbdc9_1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54a49fbdc9_1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4a49fbdc9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4a49fbdc9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54a49fbdc9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4a49fbdc9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4a49fbdc9_1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54a49fbdc9_1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4a49fbdc9_1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4a49fbdc9_1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54a49fbdc9_1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4a49fbdc9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4a49fbdc9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54a49fbdc9_1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4a49fbdc9_1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4a49fbdc9_1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54a49fbdc9_1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4a49fbdc9_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4a49fbdc9_3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54a49fbdc9_3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4a49fbdc9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54a49fbdc9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54a49fbdc9_4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4a49fbdc9_4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54a49fbdc9_4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54a49fbdc9_4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4a49fbdc9_4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54a49fbdc9_4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54a49fbdc9_4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4a49fbdc9_4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54a49fbdc9_4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54a49fbdc9_4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4a49fbdc9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54a49fbdc9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4a49fbdc9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21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tiva de mercados">
  <p:cSld name="Comparativa de mercados">
    <p:bg>
      <p:bgPr>
        <a:solidFill>
          <a:schemeClr val="accen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30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0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30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5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6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/>
          <p:nvPr>
            <p:ph idx="7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8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dos" type="twoTxTwoObj">
  <p:cSld name="TWO_OBJECTS_WITH_TEXT"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1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31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ante">
  <p:cSld name="Cuadrant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" type="body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2" type="body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3" type="body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4" type="body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5" type="body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6" type="body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7" type="body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8" type="body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9" type="body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3" type="body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1" name="Google Shape;151;p32"/>
          <p:cNvCxnSpPr>
            <a:endCxn id="145" idx="1"/>
          </p:cNvCxnSpPr>
          <p:nvPr/>
        </p:nvCxnSpPr>
        <p:spPr>
          <a:xfrm>
            <a:off x="2315649" y="3774842"/>
            <a:ext cx="7624800" cy="0"/>
          </a:xfrm>
          <a:prstGeom prst="straightConnector1">
            <a:avLst/>
          </a:prstGeom>
          <a:noFill/>
          <a:ln cap="flat" cmpd="sng" w="44450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32"/>
          <p:cNvCxnSpPr/>
          <p:nvPr/>
        </p:nvCxnSpPr>
        <p:spPr>
          <a:xfrm flipH="1" rot="10800000">
            <a:off x="6096000" y="2091972"/>
            <a:ext cx="4678" cy="3376818"/>
          </a:xfrm>
          <a:prstGeom prst="straightConnector1">
            <a:avLst/>
          </a:prstGeom>
          <a:noFill/>
          <a:ln cap="flat" cmpd="sng" w="44450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">
  <p:cSld name="Contenido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 2">
  <p:cSld name="Cronograma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4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4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6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13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14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5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25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4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Art">
  <p:cSld name="SmartArt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/>
          <p:nvPr>
            <p:ph idx="2" type="dgm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6" name="Google Shape;206;p35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equipo de 4 personas">
  <p:cSld name="Diapositiva de equipo de 4 personas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p36"/>
          <p:cNvSpPr/>
          <p:nvPr>
            <p:ph idx="3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p36"/>
          <p:cNvSpPr/>
          <p:nvPr>
            <p:ph idx="4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4" name="Google Shape;214;p36"/>
          <p:cNvSpPr/>
          <p:nvPr>
            <p:ph idx="5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p36"/>
          <p:cNvSpPr txBox="1"/>
          <p:nvPr>
            <p:ph idx="6" type="body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p36"/>
          <p:cNvSpPr txBox="1"/>
          <p:nvPr>
            <p:ph idx="7" type="body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36"/>
          <p:cNvSpPr txBox="1"/>
          <p:nvPr>
            <p:ph idx="8" type="body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p36"/>
          <p:cNvSpPr txBox="1"/>
          <p:nvPr>
            <p:ph idx="9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36"/>
          <p:cNvSpPr txBox="1"/>
          <p:nvPr>
            <p:ph idx="13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1" name="Google Shape;221;p36"/>
          <p:cNvSpPr txBox="1"/>
          <p:nvPr>
            <p:ph idx="14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2" name="Google Shape;222;p36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3" name="Google Shape;22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26" name="Google Shape;226;p36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men">
  <p:cSld name="Resume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31" name="Google Shape;231;p40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40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ierre">
    <p:bg>
      <p:bgPr>
        <a:solidFill>
          <a:schemeClr val="accen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equipo de 8 personas">
  <p:cSld name="Diapositiva de equipo de 8 personas">
    <p:bg>
      <p:bgPr>
        <a:solidFill>
          <a:schemeClr val="accen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8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38"/>
          <p:cNvSpPr/>
          <p:nvPr>
            <p:ph idx="3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7" name="Google Shape;247;p38"/>
          <p:cNvSpPr/>
          <p:nvPr>
            <p:ph idx="4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8" name="Google Shape;248;p38"/>
          <p:cNvSpPr/>
          <p:nvPr>
            <p:ph idx="5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38"/>
          <p:cNvSpPr txBox="1"/>
          <p:nvPr>
            <p:ph idx="6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1" name="Google Shape;251;p38"/>
          <p:cNvSpPr txBox="1"/>
          <p:nvPr>
            <p:ph idx="7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2" name="Google Shape;252;p38"/>
          <p:cNvSpPr txBox="1"/>
          <p:nvPr>
            <p:ph idx="8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3" name="Google Shape;253;p38"/>
          <p:cNvSpPr txBox="1"/>
          <p:nvPr>
            <p:ph idx="9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4" name="Google Shape;254;p38"/>
          <p:cNvSpPr txBox="1"/>
          <p:nvPr>
            <p:ph idx="13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5" name="Google Shape;255;p38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6" name="Google Shape;256;p38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7" name="Google Shape;257;p38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8" name="Google Shape;258;p38"/>
          <p:cNvSpPr/>
          <p:nvPr>
            <p:ph idx="17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38"/>
          <p:cNvSpPr/>
          <p:nvPr>
            <p:ph idx="18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0" name="Google Shape;260;p38"/>
          <p:cNvSpPr/>
          <p:nvPr>
            <p:ph idx="19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1" name="Google Shape;261;p38"/>
          <p:cNvSpPr txBox="1"/>
          <p:nvPr>
            <p:ph idx="20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p38"/>
          <p:cNvSpPr txBox="1"/>
          <p:nvPr>
            <p:ph idx="21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38"/>
          <p:cNvSpPr txBox="1"/>
          <p:nvPr>
            <p:ph idx="22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38"/>
          <p:cNvSpPr txBox="1"/>
          <p:nvPr>
            <p:ph idx="23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38"/>
          <p:cNvSpPr txBox="1"/>
          <p:nvPr>
            <p:ph idx="24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38"/>
          <p:cNvSpPr txBox="1"/>
          <p:nvPr>
            <p:ph idx="25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38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38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2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 3">
  <p:cSld name="Contenido  3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2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42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42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5" type="body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42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3" name="Google Shape;283;p42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9" type="body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6" name="Google Shape;286;p42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42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16" type="body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0" name="Google Shape;290;p42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91" name="Google Shape;291;p42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42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42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">
  <p:cSld name="Cronogram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" name="Google Shape;37;p23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23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" name="Google Shape;39;p23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" name="Google Shape;40;p23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contenido 3">
  <p:cSld name="Columna de contenido 3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57" name="Google Shape;57;p24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" name="Google Shape;58;p24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contenido 2">
  <p:cSld name="Columna de contenido 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74" name="Google Shape;74;p25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ción" type="secHead">
  <p:cSld name="SECTION_HEADER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8" name="Google Shape;78;p26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26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lto de sección">
  <p:cSld name="Salto de sección">
    <p:bg>
      <p:bgPr>
        <a:solidFill>
          <a:schemeClr val="accen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5" name="Google Shape;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8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" name="Google Shape;89;p28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28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8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tres">
  <p:cSld name="Contenido tres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2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2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2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110" name="Google Shape;110;p2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2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"/>
          <p:cNvSpPr txBox="1"/>
          <p:nvPr>
            <p:ph type="ctrTitle"/>
          </p:nvPr>
        </p:nvSpPr>
        <p:spPr>
          <a:xfrm>
            <a:off x="6488015" y="33758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    TALLER CRM </a:t>
            </a:r>
            <a:endParaRPr/>
          </a:p>
        </p:txBody>
      </p:sp>
      <p:sp>
        <p:nvSpPr>
          <p:cNvPr id="303" name="Google Shape;303;p1"/>
          <p:cNvSpPr txBox="1"/>
          <p:nvPr>
            <p:ph idx="1" type="subTitle"/>
          </p:nvPr>
        </p:nvSpPr>
        <p:spPr>
          <a:xfrm>
            <a:off x="5912074" y="4678250"/>
            <a:ext cx="5445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s-ES" sz="2300"/>
              <a:t>Grupo A - </a:t>
            </a:r>
            <a:r>
              <a:rPr lang="es-ES" sz="2300"/>
              <a:t>Èric Díez</a:t>
            </a:r>
            <a:r>
              <a:rPr lang="es-ES" sz="2300"/>
              <a:t>,</a:t>
            </a:r>
            <a:r>
              <a:rPr lang="es-ES" sz="2300"/>
              <a:t> Dimas Noguera</a:t>
            </a:r>
            <a:r>
              <a:rPr lang="es-ES" sz="2300"/>
              <a:t>,</a:t>
            </a:r>
            <a:r>
              <a:rPr lang="es-ES" sz="2300"/>
              <a:t> Aldair López</a:t>
            </a:r>
            <a:r>
              <a:rPr lang="es-ES" sz="2300"/>
              <a:t>, </a:t>
            </a:r>
            <a:r>
              <a:rPr lang="es-ES" sz="2300"/>
              <a:t>Jaume Rossell</a:t>
            </a:r>
            <a:r>
              <a:rPr lang="es-ES" sz="2300"/>
              <a:t>,</a:t>
            </a:r>
            <a:r>
              <a:rPr lang="es-ES" sz="2300"/>
              <a:t>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s-ES" sz="2300"/>
              <a:t>Jesús </a:t>
            </a:r>
            <a:r>
              <a:rPr lang="es-ES" sz="2300"/>
              <a:t>José</a:t>
            </a:r>
            <a:r>
              <a:rPr lang="es-ES" sz="2300"/>
              <a:t> García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2300"/>
          </a:p>
        </p:txBody>
      </p:sp>
      <p:pic>
        <p:nvPicPr>
          <p:cNvPr id="304" name="Google Shape;3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50" y="4923175"/>
            <a:ext cx="4803450" cy="12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4a49fbdc9_4_51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7" name="Google Shape;377;g354a49fbdc9_4_51"/>
          <p:cNvSpPr txBox="1"/>
          <p:nvPr>
            <p:ph idx="4294967295" type="ctrTitle"/>
          </p:nvPr>
        </p:nvSpPr>
        <p:spPr>
          <a:xfrm>
            <a:off x="540000" y="-48825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PLANTILLA PERSONALIZADA</a:t>
            </a:r>
            <a:endParaRPr/>
          </a:p>
        </p:txBody>
      </p:sp>
      <p:pic>
        <p:nvPicPr>
          <p:cNvPr id="378" name="Google Shape;378;g354a49fbdc9_4_51"/>
          <p:cNvPicPr preferRelativeResize="0"/>
          <p:nvPr/>
        </p:nvPicPr>
        <p:blipFill rotWithShape="1">
          <a:blip r:embed="rId3">
            <a:alphaModFix/>
          </a:blip>
          <a:srcRect b="0" l="0" r="2095" t="0"/>
          <a:stretch/>
        </p:blipFill>
        <p:spPr>
          <a:xfrm>
            <a:off x="1406300" y="1042550"/>
            <a:ext cx="9379423" cy="5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54a49fbdc9_4_51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TABLA DE USUARIOS | </a:t>
            </a:r>
            <a:r>
              <a:rPr b="1" lang="es-ES" sz="900">
                <a:solidFill>
                  <a:srgbClr val="3F3F3F"/>
                </a:solidFill>
              </a:rPr>
              <a:t>PLANTILLA DEL PROCESO</a:t>
            </a:r>
            <a:r>
              <a:rPr lang="es-ES" sz="900">
                <a:solidFill>
                  <a:srgbClr val="3F3F3F"/>
                </a:solidFill>
              </a:rPr>
              <a:t>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4a49fbdc9_1_10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MAESTRO DE PROCESOS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4a49fbdc9_4_61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92" name="Google Shape;392;g354a49fbdc9_4_61"/>
          <p:cNvPicPr preferRelativeResize="0"/>
          <p:nvPr/>
        </p:nvPicPr>
        <p:blipFill rotWithShape="1">
          <a:blip r:embed="rId3">
            <a:alphaModFix/>
          </a:blip>
          <a:srcRect b="0" l="0" r="21011" t="0"/>
          <a:stretch/>
        </p:blipFill>
        <p:spPr>
          <a:xfrm>
            <a:off x="1519200" y="907200"/>
            <a:ext cx="9158400" cy="559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54a49fbdc9_4_61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  <p:sp>
        <p:nvSpPr>
          <p:cNvPr id="394" name="Google Shape;394;g354a49fbdc9_4_61"/>
          <p:cNvSpPr txBox="1"/>
          <p:nvPr>
            <p:ph idx="4294967295" type="ctrTitle"/>
          </p:nvPr>
        </p:nvSpPr>
        <p:spPr>
          <a:xfrm>
            <a:off x="540000" y="0"/>
            <a:ext cx="93186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4a49fbdc9_0_47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1" name="Google Shape;401;g354a49fbdc9_0_47"/>
          <p:cNvSpPr txBox="1"/>
          <p:nvPr>
            <p:ph idx="4294967295" type="ctrTitle"/>
          </p:nvPr>
        </p:nvSpPr>
        <p:spPr>
          <a:xfrm>
            <a:off x="540000" y="0"/>
            <a:ext cx="93186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02" name="Google Shape;402;g354a49fbdc9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400" y="908850"/>
            <a:ext cx="9157196" cy="55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54a49fbdc9_0_47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</a:t>
            </a:r>
            <a:r>
              <a:rPr lang="es-ES" sz="900">
                <a:solidFill>
                  <a:srgbClr val="3F3F3F"/>
                </a:solidFill>
              </a:rPr>
              <a:t>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4a49fbdc9_0_2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10" name="Google Shape;410;g354a49fbdc9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" y="79350"/>
            <a:ext cx="7590701" cy="46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54a49fbdc9_0_2"/>
          <p:cNvPicPr preferRelativeResize="0"/>
          <p:nvPr/>
        </p:nvPicPr>
        <p:blipFill rotWithShape="1">
          <a:blip r:embed="rId4">
            <a:alphaModFix/>
          </a:blip>
          <a:srcRect b="14067" l="0" r="2381" t="22103"/>
          <a:stretch/>
        </p:blipFill>
        <p:spPr>
          <a:xfrm>
            <a:off x="4874825" y="3839525"/>
            <a:ext cx="7209699" cy="28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54a49fbdc9_0_2"/>
          <p:cNvSpPr/>
          <p:nvPr/>
        </p:nvSpPr>
        <p:spPr>
          <a:xfrm>
            <a:off x="4708775" y="6223000"/>
            <a:ext cx="2168700" cy="47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4a49fbdc9_0_9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9" name="Google Shape;419;g354a49fbdc9_0_9"/>
          <p:cNvSpPr txBox="1"/>
          <p:nvPr>
            <p:ph idx="4294967295" type="ctrTitle"/>
          </p:nvPr>
        </p:nvSpPr>
        <p:spPr>
          <a:xfrm>
            <a:off x="540000" y="0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20" name="Google Shape;420;g354a49fbdc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00" y="983000"/>
            <a:ext cx="8914801" cy="544910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54a49fbdc9_0_9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4a49fbdc9_0_16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8" name="Google Shape;428;g354a49fbdc9_0_16"/>
          <p:cNvSpPr txBox="1"/>
          <p:nvPr>
            <p:ph idx="4294967295" type="ctrTitle"/>
          </p:nvPr>
        </p:nvSpPr>
        <p:spPr>
          <a:xfrm>
            <a:off x="540000" y="0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29" name="Google Shape;429;g354a49fbdc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400" y="894750"/>
            <a:ext cx="9157199" cy="55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54a49fbdc9_0_16"/>
          <p:cNvSpPr txBox="1"/>
          <p:nvPr/>
        </p:nvSpPr>
        <p:spPr>
          <a:xfrm>
            <a:off x="-75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4a49fbdc9_0_23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7" name="Google Shape;437;g354a49fbdc9_0_23"/>
          <p:cNvSpPr txBox="1"/>
          <p:nvPr>
            <p:ph idx="4294967295" type="ctrTitle"/>
          </p:nvPr>
        </p:nvSpPr>
        <p:spPr>
          <a:xfrm>
            <a:off x="540000" y="0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38" name="Google Shape;438;g354a49fbdc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412" y="894750"/>
            <a:ext cx="9157174" cy="55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54a49fbdc9_0_23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4a49fbdc9_0_30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6" name="Google Shape;446;g354a49fbdc9_0_30"/>
          <p:cNvSpPr txBox="1"/>
          <p:nvPr>
            <p:ph idx="4294967295" type="ctrTitle"/>
          </p:nvPr>
        </p:nvSpPr>
        <p:spPr>
          <a:xfrm>
            <a:off x="540000" y="0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47" name="Google Shape;447;g354a49fbdc9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13" y="950550"/>
            <a:ext cx="9111563" cy="55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54a49fbdc9_0_30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</a:t>
            </a:r>
            <a:r>
              <a:rPr lang="es-ES" sz="900">
                <a:solidFill>
                  <a:srgbClr val="3F3F3F"/>
                </a:solidFill>
              </a:rPr>
              <a:t> IMPLEMENTACIÓN DEL INDICADOR</a:t>
            </a:r>
            <a:r>
              <a:rPr lang="es-ES" sz="900">
                <a:solidFill>
                  <a:srgbClr val="3F3F3F"/>
                </a:solidFill>
              </a:rPr>
              <a:t>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4a49fbdc9_0_37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5" name="Google Shape;455;g354a49fbdc9_0_37"/>
          <p:cNvSpPr txBox="1"/>
          <p:nvPr>
            <p:ph idx="4294967295" type="ctrTitle"/>
          </p:nvPr>
        </p:nvSpPr>
        <p:spPr>
          <a:xfrm>
            <a:off x="540000" y="0"/>
            <a:ext cx="8914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PROCESO Y SUBPROCESOS</a:t>
            </a:r>
            <a:endParaRPr/>
          </a:p>
        </p:txBody>
      </p:sp>
      <p:pic>
        <p:nvPicPr>
          <p:cNvPr id="456" name="Google Shape;456;g354a49fbdc9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387" y="894750"/>
            <a:ext cx="9157214" cy="55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54a49fbdc9_0_37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</a:t>
            </a:r>
            <a:r>
              <a:rPr b="1" lang="es-ES" sz="900">
                <a:solidFill>
                  <a:srgbClr val="3F3F3F"/>
                </a:solidFill>
              </a:rPr>
              <a:t>MAESTRO DE PROCESOS</a:t>
            </a:r>
            <a:r>
              <a:rPr lang="es-ES" sz="900">
                <a:solidFill>
                  <a:srgbClr val="3F3F3F"/>
                </a:solidFill>
              </a:rPr>
              <a:t>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4a49fbdc9_1_15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DIAGRAMA DEL PROCESO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"/>
          <p:cNvSpPr txBox="1"/>
          <p:nvPr>
            <p:ph type="ctrTitle"/>
          </p:nvPr>
        </p:nvSpPr>
        <p:spPr>
          <a:xfrm>
            <a:off x="6416040" y="5247115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s-ES" sz="4500"/>
              <a:t>DEMO LIBRA</a:t>
            </a:r>
            <a:endParaRPr sz="4500"/>
          </a:p>
        </p:txBody>
      </p:sp>
      <p:pic>
        <p:nvPicPr>
          <p:cNvPr id="464" name="Google Shape;4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700" y="2467575"/>
            <a:ext cx="2884249" cy="19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"/>
          <p:cNvPicPr preferRelativeResize="0"/>
          <p:nvPr/>
        </p:nvPicPr>
        <p:blipFill rotWithShape="1">
          <a:blip r:embed="rId4">
            <a:alphaModFix/>
          </a:blip>
          <a:srcRect b="18800" l="0" r="0" t="23984"/>
          <a:stretch/>
        </p:blipFill>
        <p:spPr>
          <a:xfrm>
            <a:off x="396625" y="4816225"/>
            <a:ext cx="3121200" cy="1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4a49fbdc9_1_25"/>
          <p:cNvSpPr txBox="1"/>
          <p:nvPr>
            <p:ph type="title"/>
          </p:nvPr>
        </p:nvSpPr>
        <p:spPr>
          <a:xfrm>
            <a:off x="1508725" y="4156400"/>
            <a:ext cx="9771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s-ES" sz="4500"/>
              <a:t>ANÁLISIS</a:t>
            </a:r>
            <a:r>
              <a:rPr lang="es-ES" sz="4500"/>
              <a:t> DE </a:t>
            </a:r>
            <a:r>
              <a:rPr lang="es-ES" sz="4500"/>
              <a:t>INFORMACIÓN</a:t>
            </a:r>
            <a:r>
              <a:rPr lang="es-ES" sz="4500"/>
              <a:t> EN LIBRA</a:t>
            </a:r>
            <a:endParaRPr sz="4500"/>
          </a:p>
        </p:txBody>
      </p:sp>
      <p:sp>
        <p:nvSpPr>
          <p:cNvPr id="472" name="Google Shape;472;g354a49fbdc9_1_25"/>
          <p:cNvSpPr txBox="1"/>
          <p:nvPr>
            <p:ph idx="12" type="sldNum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4a49fbdc9_1_36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DEFINICIÓN</a:t>
            </a:r>
            <a:r>
              <a:rPr lang="es-ES"/>
              <a:t> DE LA SENTENCIA SQL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4a49fbdc9_3_70"/>
          <p:cNvSpPr txBox="1"/>
          <p:nvPr>
            <p:ph type="title"/>
          </p:nvPr>
        </p:nvSpPr>
        <p:spPr>
          <a:xfrm>
            <a:off x="540000" y="133700"/>
            <a:ext cx="8421600" cy="90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/>
              <a:t>CÓDIGO</a:t>
            </a:r>
            <a:r>
              <a:rPr lang="es-ES" sz="4400"/>
              <a:t> SQL</a:t>
            </a:r>
            <a:endParaRPr sz="4400"/>
          </a:p>
        </p:txBody>
      </p:sp>
      <p:sp>
        <p:nvSpPr>
          <p:cNvPr id="485" name="Google Shape;485;g354a49fbdc9_3_70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86" name="Google Shape;486;g354a49fbdc9_3_70"/>
          <p:cNvSpPr txBox="1"/>
          <p:nvPr/>
        </p:nvSpPr>
        <p:spPr>
          <a:xfrm>
            <a:off x="329025" y="1199250"/>
            <a:ext cx="36501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 u="sng">
                <a:solidFill>
                  <a:schemeClr val="dk1"/>
                </a:solidFill>
              </a:rPr>
              <a:t>1a versión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SELECT COUNT(SUM(RESULTADO5)/40*100)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FROM ENCUESTAS_RESULTADOS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GROUP BY ENTIDAD HAVING SUM(RESULTADO5)/40*100&lt;60;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</a:endParaRPr>
          </a:p>
        </p:txBody>
      </p:sp>
      <p:sp>
        <p:nvSpPr>
          <p:cNvPr id="487" name="Google Shape;487;g354a49fbdc9_3_70"/>
          <p:cNvSpPr txBox="1"/>
          <p:nvPr/>
        </p:nvSpPr>
        <p:spPr>
          <a:xfrm>
            <a:off x="7758175" y="1382613"/>
            <a:ext cx="39354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 u="sng">
                <a:solidFill>
                  <a:schemeClr val="dk1"/>
                </a:solidFill>
              </a:rPr>
              <a:t>2a versión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SELECT COUNT(SUM(DECODE(RESULTADO5, 1, 0, 2, 1, 3, 2, 4, 4, 5, 8))/40*100)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FROM ENCUESTAS_RESULTADOS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GROUP BY ENTIDAD HAVING SUM(DECODE(RESULTADO5, 1, 0, 2, 1, 3, 2, 4, 4, 5, 8))/40*100&lt;60;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</a:endParaRPr>
          </a:p>
        </p:txBody>
      </p:sp>
      <p:sp>
        <p:nvSpPr>
          <p:cNvPr id="488" name="Google Shape;488;g354a49fbdc9_3_70"/>
          <p:cNvSpPr txBox="1"/>
          <p:nvPr/>
        </p:nvSpPr>
        <p:spPr>
          <a:xfrm>
            <a:off x="3280450" y="3244413"/>
            <a:ext cx="45714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 u="sng">
                <a:solidFill>
                  <a:schemeClr val="dk1"/>
                </a:solidFill>
              </a:rPr>
              <a:t>Versión definitiva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SELECT COUNT(SUM(DECODE(ER.RESULTADO5, 1, 0, 2, 1, 3, 2, 4, 4, 5, 8))/F.FACTOR*100)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INTO :INDICADORES_MENU.VALOR_NUMERICO1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FROM ENCUESTAS_RESULTADOS ER, (SELECT VALOR5 * 5 AS FACTOR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        FROM ENCUESTAS_TIPOS_RESPUESTA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        WHERE CODIGO = 'Resp') F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WHERE ER.ENCUESTA = 'ES'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GROUP BY ER.ENTIDAD, F.FACTOR HAVING SUM(DECODE(ER.RESULTADO5, 1, 0, 2, 1, 3, 2, 4, 4, 5, 8))/F.FACTOR*100&lt;60;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F3F3F"/>
              </a:solidFill>
            </a:endParaRPr>
          </a:p>
        </p:txBody>
      </p:sp>
      <p:sp>
        <p:nvSpPr>
          <p:cNvPr id="489" name="Google Shape;489;g354a49fbdc9_3_70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TABLA DE USUARIOS | PLANTILLA DEL PROCESO | MAESTRO DE PROCESOS | </a:t>
            </a:r>
            <a:r>
              <a:rPr b="1" lang="es-ES" sz="900">
                <a:solidFill>
                  <a:srgbClr val="3F3F3F"/>
                </a:solidFill>
              </a:rPr>
              <a:t>DEFINICIÓN DE LA SENTENCIA SQL </a:t>
            </a:r>
            <a:r>
              <a:rPr lang="es-ES" sz="900">
                <a:solidFill>
                  <a:srgbClr val="3F3F3F"/>
                </a:solidFill>
              </a:rPr>
              <a:t>| </a:t>
            </a:r>
            <a:r>
              <a:rPr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lang="es-ES" sz="900">
                <a:solidFill>
                  <a:srgbClr val="3F3F3F"/>
                </a:solidFill>
              </a:rPr>
              <a:t>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4a49fbdc9_1_5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IMPLEMENTACIÓN DEL INDICADOR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4a49fbdc9_3_6"/>
          <p:cNvSpPr txBox="1"/>
          <p:nvPr>
            <p:ph type="title"/>
          </p:nvPr>
        </p:nvSpPr>
        <p:spPr>
          <a:xfrm>
            <a:off x="1885206" y="35477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SIN WIDGETS</a:t>
            </a:r>
            <a:endParaRPr sz="2700"/>
          </a:p>
        </p:txBody>
      </p:sp>
      <p:sp>
        <p:nvSpPr>
          <p:cNvPr id="502" name="Google Shape;502;g354a49fbdc9_3_6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03" name="Google Shape;503;g354a49fbdc9_3_6" title="Captura de pantalla 2025-05-04 a las 19.2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99" y="955463"/>
            <a:ext cx="9752402" cy="57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54a49fbdc9_3_6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</a:t>
            </a:r>
            <a:r>
              <a:rPr lang="es-ES" sz="900">
                <a:solidFill>
                  <a:srgbClr val="3F3F3F"/>
                </a:solidFill>
              </a:rPr>
              <a:t>MAESTRO DE PROCESOS </a:t>
            </a:r>
            <a:r>
              <a:rPr lang="es-ES" sz="900">
                <a:solidFill>
                  <a:srgbClr val="3F3F3F"/>
                </a:solidFill>
              </a:rPr>
              <a:t>| DEFINICIÓN DE LA SENTENCIA SQL | </a:t>
            </a:r>
            <a:r>
              <a:rPr b="1"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4a49fbdc9_1_65"/>
          <p:cNvSpPr txBox="1"/>
          <p:nvPr>
            <p:ph type="title"/>
          </p:nvPr>
        </p:nvSpPr>
        <p:spPr>
          <a:xfrm>
            <a:off x="1885206" y="36302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SIN WIDGETS</a:t>
            </a:r>
            <a:endParaRPr sz="2700"/>
          </a:p>
        </p:txBody>
      </p:sp>
      <p:sp>
        <p:nvSpPr>
          <p:cNvPr id="511" name="Google Shape;511;g354a49fbdc9_1_65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12" name="Google Shape;512;g354a49fbdc9_1_65" title="Captura de pantalla 2025-05-04 a las 19.24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99" y="954000"/>
            <a:ext cx="9752402" cy="57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54a49fbdc9_1_65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b="1"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4a49fbdc9_1_107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SIN WIDGETS</a:t>
            </a:r>
            <a:endParaRPr sz="2700"/>
          </a:p>
        </p:txBody>
      </p:sp>
      <p:sp>
        <p:nvSpPr>
          <p:cNvPr id="520" name="Google Shape;520;g354a49fbdc9_1_107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21" name="Google Shape;521;g354a49fbdc9_1_107" title="Captura de pantalla 2025-05-04 a las 19.25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54a49fbdc9_1_107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b="1"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4a49fbdc9_1_128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SIN WIDGETS</a:t>
            </a:r>
            <a:endParaRPr sz="2700"/>
          </a:p>
        </p:txBody>
      </p:sp>
      <p:sp>
        <p:nvSpPr>
          <p:cNvPr id="529" name="Google Shape;529;g354a49fbdc9_1_128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30" name="Google Shape;530;g354a49fbdc9_1_128" title="Captura de pantalla 2025-05-04 a las 19.31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54a49fbdc9_1_128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b="1"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4a49fbdc9_1_31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INCLUSIÓN</a:t>
            </a:r>
            <a:r>
              <a:rPr lang="es-ES"/>
              <a:t> DE WIDGETS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4a49fbdc9_4_40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7" name="Google Shape;317;g354a49fbdc9_4_40"/>
          <p:cNvSpPr txBox="1"/>
          <p:nvPr>
            <p:ph idx="4294967295" type="ctrTitle"/>
          </p:nvPr>
        </p:nvSpPr>
        <p:spPr>
          <a:xfrm>
            <a:off x="540000" y="0"/>
            <a:ext cx="83667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DIAGRAMA DEL PROCESO</a:t>
            </a:r>
            <a:endParaRPr/>
          </a:p>
        </p:txBody>
      </p:sp>
      <p:pic>
        <p:nvPicPr>
          <p:cNvPr id="318" name="Google Shape;318;g354a49fbdc9_4_40" title="[T18.1] Diagrama de proceso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725" y="1081125"/>
            <a:ext cx="5991850" cy="504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54a49fbdc9_4_40"/>
          <p:cNvSpPr txBox="1"/>
          <p:nvPr/>
        </p:nvSpPr>
        <p:spPr>
          <a:xfrm>
            <a:off x="0" y="6520788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TABLA DE USUARIOS | PLANTILLA DEL PROCESO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4a49fbdc9_1_170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44" name="Google Shape;544;g354a49fbdc9_1_170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45" name="Google Shape;545;g354a49fbdc9_1_170" title="Captura de pantalla 2025-05-04 a las 19.29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54a49fbdc9_1_170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4a49fbdc9_1_191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53" name="Google Shape;553;g354a49fbdc9_1_191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54" name="Google Shape;554;g354a49fbdc9_1_191" title="Captura de pantalla 2025-05-04 a las 19.29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354a49fbdc9_1_191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4a49fbdc9_1_212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62" name="Google Shape;562;g354a49fbdc9_1_212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3" name="Google Shape;563;g354a49fbdc9_1_212" title="Captura de pantalla 2025-05-04 a las 19.30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4a49fbdc9_1_212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IMPLEMENTACIÓN DEL INDICADOR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4a49fbdc9_1_233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71" name="Google Shape;571;g354a49fbdc9_1_233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72" name="Google Shape;572;g354a49fbdc9_1_233" title="Captura de pantalla 2025-05-04 a las 19.30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54a49fbdc9_1_233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IMPLEMENTACIÓN DEL INDICADOR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4a49fbdc9_1_254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80" name="Google Shape;580;g354a49fbdc9_1_254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81" name="Google Shape;581;g354a49fbdc9_1_254" title="Captura de pantalla 2025-05-04 a las 19.30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354a49fbdc9_1_254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IMPLEMENTACIÓN DEL INDICADOR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4a49fbdc9_1_275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89" name="Google Shape;589;g354a49fbdc9_1_275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90" name="Google Shape;590;g354a49fbdc9_1_275" title="Captura de pantalla 2025-05-04 a las 19.31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54a49fbdc9_1_275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IMPLEMENTACIÓN DEL INDICADOR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4a49fbdc9_1_296"/>
          <p:cNvSpPr txBox="1"/>
          <p:nvPr>
            <p:ph type="title"/>
          </p:nvPr>
        </p:nvSpPr>
        <p:spPr>
          <a:xfrm>
            <a:off x="1885206" y="36000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/>
              <a:t>IMPLEMENTACIÓN DEL INDICADOR CON WIDGETS</a:t>
            </a:r>
            <a:endParaRPr sz="2700"/>
          </a:p>
        </p:txBody>
      </p:sp>
      <p:sp>
        <p:nvSpPr>
          <p:cNvPr id="598" name="Google Shape;598;g354a49fbdc9_1_296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99" name="Google Shape;599;g354a49fbdc9_1_296" title="Captura de pantalla 2025-05-04 a las 19.32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00" y="954000"/>
            <a:ext cx="9752402" cy="57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54a49fbdc9_1_296"/>
          <p:cNvSpPr txBox="1"/>
          <p:nvPr/>
        </p:nvSpPr>
        <p:spPr>
          <a:xfrm>
            <a:off x="0" y="65208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IMPLEMENTACIÓN DEL INDICADOR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4a49fbdc9_3_20"/>
          <p:cNvSpPr txBox="1"/>
          <p:nvPr>
            <p:ph type="title"/>
          </p:nvPr>
        </p:nvSpPr>
        <p:spPr>
          <a:xfrm>
            <a:off x="540000" y="121052"/>
            <a:ext cx="8421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/>
              <a:t>DEMO ENCUESTA</a:t>
            </a:r>
            <a:endParaRPr sz="4400"/>
          </a:p>
        </p:txBody>
      </p:sp>
      <p:sp>
        <p:nvSpPr>
          <p:cNvPr id="607" name="Google Shape;607;g354a49fbdc9_3_20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08" name="Google Shape;608;g354a49fbdc9_3_20" title="imagen_2025-05-04_18551248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46750"/>
            <a:ext cx="6168401" cy="37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54a49fbdc9_3_20" title="imagen_2025-05-04_1855422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002667"/>
            <a:ext cx="5706424" cy="335368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54a49fbdc9_3_20"/>
          <p:cNvSpPr txBox="1"/>
          <p:nvPr/>
        </p:nvSpPr>
        <p:spPr>
          <a:xfrm>
            <a:off x="0" y="65487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TABLA DE USUARIOS | PLANTILLA DEL PROCESO | MAESTRO DE PROCESOS | DEFINICIÓN DE LA SENTENCIA SQL | </a:t>
            </a:r>
            <a:r>
              <a:rPr lang="es-ES" sz="900">
                <a:solidFill>
                  <a:srgbClr val="3F3F3F"/>
                </a:solidFill>
              </a:rPr>
              <a:t>IMPLEMENTACIÓN DEL INDICADOR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b="1" lang="es-ES" sz="900">
                <a:solidFill>
                  <a:srgbClr val="3F3F3F"/>
                </a:solidFill>
              </a:rPr>
              <a:t>INCLUSIÓN DE WIDGETS</a:t>
            </a:r>
            <a:endParaRPr b="1"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9"/>
          <p:cNvSpPr txBox="1"/>
          <p:nvPr>
            <p:ph type="ctrTitle"/>
          </p:nvPr>
        </p:nvSpPr>
        <p:spPr>
          <a:xfrm>
            <a:off x="4277475" y="1348411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s-ES"/>
              <a:t>MUCHAS GRACIAS</a:t>
            </a:r>
            <a:endParaRPr/>
          </a:p>
        </p:txBody>
      </p:sp>
      <p:sp>
        <p:nvSpPr>
          <p:cNvPr id="617" name="Google Shape;617;p19"/>
          <p:cNvSpPr txBox="1"/>
          <p:nvPr>
            <p:ph idx="1" type="subTitle"/>
          </p:nvPr>
        </p:nvSpPr>
        <p:spPr>
          <a:xfrm>
            <a:off x="4277475" y="3536275"/>
            <a:ext cx="4179600" cy="23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Grupo A - 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Èric Díez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Dimas Noguera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Aldair López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Jesús José García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rPr lang="es-ES" sz="1879"/>
              <a:t>Jaume Rossell </a:t>
            </a:r>
            <a:endParaRPr sz="1879"/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80"/>
              <a:buNone/>
            </a:pPr>
            <a:r>
              <a:t/>
            </a:r>
            <a:endParaRPr sz="980"/>
          </a:p>
        </p:txBody>
      </p:sp>
      <p:sp>
        <p:nvSpPr>
          <p:cNvPr id="618" name="Google Shape;618;p19"/>
          <p:cNvSpPr txBox="1"/>
          <p:nvPr>
            <p:ph idx="12" type="sldNum"/>
          </p:nvPr>
        </p:nvSpPr>
        <p:spPr>
          <a:xfrm>
            <a:off x="11769550" y="6369500"/>
            <a:ext cx="42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TABLA DE USUARIOS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4a49fbdc9_4_16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2" name="Google Shape;332;g354a49fbdc9_4_16"/>
          <p:cNvSpPr txBox="1"/>
          <p:nvPr>
            <p:ph idx="4294967295" type="ctrTitle"/>
          </p:nvPr>
        </p:nvSpPr>
        <p:spPr>
          <a:xfrm>
            <a:off x="540000" y="0"/>
            <a:ext cx="8371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CREACIÓN DE USUARIOS</a:t>
            </a:r>
            <a:endParaRPr/>
          </a:p>
        </p:txBody>
      </p:sp>
      <p:pic>
        <p:nvPicPr>
          <p:cNvPr id="333" name="Google Shape;333;g354a49fbdc9_4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25" y="1124276"/>
            <a:ext cx="9758950" cy="52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54a49fbdc9_4_16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</a:t>
            </a:r>
            <a:r>
              <a:rPr lang="es-ES" sz="900">
                <a:solidFill>
                  <a:srgbClr val="3F3F3F"/>
                </a:solidFill>
              </a:rPr>
              <a:t>| </a:t>
            </a:r>
            <a:r>
              <a:rPr b="1" lang="es-ES" sz="900">
                <a:solidFill>
                  <a:srgbClr val="3F3F3F"/>
                </a:solidFill>
              </a:rPr>
              <a:t>TABLA DE USUARIOS</a:t>
            </a:r>
            <a:r>
              <a:rPr lang="es-ES" sz="900">
                <a:solidFill>
                  <a:srgbClr val="3F3F3F"/>
                </a:solidFill>
              </a:rPr>
              <a:t> | PLANTILLA DEL PROCESO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4a49fbdc9_4_78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1" name="Google Shape;341;g354a49fbdc9_4_78"/>
          <p:cNvSpPr txBox="1"/>
          <p:nvPr>
            <p:ph idx="4294967295" type="ctrTitle"/>
          </p:nvPr>
        </p:nvSpPr>
        <p:spPr>
          <a:xfrm>
            <a:off x="540000" y="0"/>
            <a:ext cx="8353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CREACIÓN DE USUARIOS</a:t>
            </a:r>
            <a:endParaRPr/>
          </a:p>
        </p:txBody>
      </p:sp>
      <p:pic>
        <p:nvPicPr>
          <p:cNvPr id="342" name="Google Shape;342;g354a49fbdc9_4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883" y="1004700"/>
            <a:ext cx="8146241" cy="53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54a49fbdc9_4_78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 | </a:t>
            </a:r>
            <a:r>
              <a:rPr b="1" lang="es-ES" sz="900">
                <a:solidFill>
                  <a:srgbClr val="3F3F3F"/>
                </a:solidFill>
              </a:rPr>
              <a:t>TABLA DE USUARIOS</a:t>
            </a:r>
            <a:r>
              <a:rPr lang="es-ES" sz="900">
                <a:solidFill>
                  <a:srgbClr val="3F3F3F"/>
                </a:solidFill>
              </a:rPr>
              <a:t> | PLANTILLA DEL PROCESO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4a49fbdc9_4_89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0" name="Google Shape;350;g354a49fbdc9_4_89"/>
          <p:cNvSpPr txBox="1"/>
          <p:nvPr>
            <p:ph idx="4294967295" type="ctrTitle"/>
          </p:nvPr>
        </p:nvSpPr>
        <p:spPr>
          <a:xfrm>
            <a:off x="540000" y="0"/>
            <a:ext cx="8362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CREACIÓN DE USUARIOS</a:t>
            </a:r>
            <a:endParaRPr/>
          </a:p>
        </p:txBody>
      </p:sp>
      <p:pic>
        <p:nvPicPr>
          <p:cNvPr id="351" name="Google Shape;351;g354a49fbdc9_4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650" y="961725"/>
            <a:ext cx="8206701" cy="54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54a49fbdc9_4_89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b="1" lang="es-ES" sz="900">
                <a:solidFill>
                  <a:srgbClr val="3F3F3F"/>
                </a:solidFill>
              </a:rPr>
              <a:t>TABLA DE USUARIOS</a:t>
            </a:r>
            <a:r>
              <a:rPr lang="es-ES" sz="900">
                <a:solidFill>
                  <a:srgbClr val="3F3F3F"/>
                </a:solidFill>
              </a:rPr>
              <a:t> | PLANTILLA DEL PROCESO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4a49fbdc9_4_67"/>
          <p:cNvSpPr txBox="1"/>
          <p:nvPr>
            <p:ph idx="12" type="sldNum"/>
          </p:nvPr>
        </p:nvSpPr>
        <p:spPr>
          <a:xfrm>
            <a:off x="11802425" y="6492900"/>
            <a:ext cx="38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9" name="Google Shape;359;g354a49fbdc9_4_67"/>
          <p:cNvSpPr txBox="1"/>
          <p:nvPr>
            <p:ph idx="4294967295" type="ctrTitle"/>
          </p:nvPr>
        </p:nvSpPr>
        <p:spPr>
          <a:xfrm>
            <a:off x="540000" y="0"/>
            <a:ext cx="8371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TABLA DE USUARIOS</a:t>
            </a:r>
            <a:endParaRPr/>
          </a:p>
        </p:txBody>
      </p:sp>
      <p:grpSp>
        <p:nvGrpSpPr>
          <p:cNvPr id="360" name="Google Shape;360;g354a49fbdc9_4_67"/>
          <p:cNvGrpSpPr/>
          <p:nvPr/>
        </p:nvGrpSpPr>
        <p:grpSpPr>
          <a:xfrm>
            <a:off x="2025653" y="1053919"/>
            <a:ext cx="8140681" cy="5344525"/>
            <a:chOff x="89150" y="1093125"/>
            <a:chExt cx="7263925" cy="4838426"/>
          </a:xfrm>
        </p:grpSpPr>
        <p:pic>
          <p:nvPicPr>
            <p:cNvPr id="361" name="Google Shape;361;g354a49fbdc9_4_67"/>
            <p:cNvPicPr preferRelativeResize="0"/>
            <p:nvPr/>
          </p:nvPicPr>
          <p:blipFill rotWithShape="1">
            <a:blip r:embed="rId3">
              <a:alphaModFix/>
            </a:blip>
            <a:srcRect b="0" l="418" r="0" t="0"/>
            <a:stretch/>
          </p:blipFill>
          <p:spPr>
            <a:xfrm>
              <a:off x="89150" y="1093125"/>
              <a:ext cx="7263923" cy="43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g354a49fbdc9_4_67"/>
            <p:cNvPicPr preferRelativeResize="0"/>
            <p:nvPr/>
          </p:nvPicPr>
          <p:blipFill rotWithShape="1">
            <a:blip r:embed="rId4">
              <a:alphaModFix/>
            </a:blip>
            <a:srcRect b="0" l="418" r="0" t="34759"/>
            <a:stretch/>
          </p:blipFill>
          <p:spPr>
            <a:xfrm>
              <a:off x="89150" y="2617525"/>
              <a:ext cx="7263925" cy="28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54a49fbdc9_4_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150" y="2852350"/>
              <a:ext cx="7263923" cy="3079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g354a49fbdc9_4_67"/>
          <p:cNvSpPr txBox="1"/>
          <p:nvPr/>
        </p:nvSpPr>
        <p:spPr>
          <a:xfrm>
            <a:off x="0" y="6507000"/>
            <a:ext cx="1219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3F3F3F"/>
                </a:solidFill>
              </a:rPr>
              <a:t>DIAGRAMA DEL PROCESO</a:t>
            </a:r>
            <a:r>
              <a:rPr lang="es-ES" sz="900">
                <a:solidFill>
                  <a:srgbClr val="3F3F3F"/>
                </a:solidFill>
              </a:rPr>
              <a:t> | </a:t>
            </a:r>
            <a:r>
              <a:rPr b="1" lang="es-ES" sz="900">
                <a:solidFill>
                  <a:srgbClr val="3F3F3F"/>
                </a:solidFill>
              </a:rPr>
              <a:t>TABLA DE USUARIOS</a:t>
            </a:r>
            <a:r>
              <a:rPr lang="es-ES" sz="900">
                <a:solidFill>
                  <a:srgbClr val="3F3F3F"/>
                </a:solidFill>
              </a:rPr>
              <a:t> | PLANTILLA DEL PROCESO | MAESTRO DE PROCESOS | DEFINICIÓN DE LA SENTENCIA SQL | IMPLEMENTACIÓN DEL INDICADOR | INCLUSIÓN DE WIDGETS</a:t>
            </a:r>
            <a:endParaRPr sz="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4a49fbdc9_1_20"/>
          <p:cNvSpPr txBox="1"/>
          <p:nvPr>
            <p:ph type="ctrTitle"/>
          </p:nvPr>
        </p:nvSpPr>
        <p:spPr>
          <a:xfrm>
            <a:off x="6693500" y="2241452"/>
            <a:ext cx="44775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s-ES"/>
              <a:t>PLANTILLA DEL PROCESO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a sola línea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2025-05-02T08:24:04Z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